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2" r:id="rId8"/>
    <p:sldId id="270" r:id="rId9"/>
    <p:sldId id="265" r:id="rId10"/>
    <p:sldId id="266" r:id="rId11"/>
    <p:sldId id="267" r:id="rId12"/>
    <p:sldId id="268" r:id="rId13"/>
    <p:sldId id="264" r:id="rId14"/>
    <p:sldId id="261" r:id="rId15"/>
    <p:sldId id="271" r:id="rId16"/>
    <p:sldId id="272" r:id="rId17"/>
    <p:sldId id="273" r:id="rId18"/>
    <p:sldId id="274" r:id="rId19"/>
    <p:sldId id="275" r:id="rId20"/>
    <p:sldId id="295" r:id="rId21"/>
    <p:sldId id="296" r:id="rId22"/>
    <p:sldId id="283" r:id="rId23"/>
    <p:sldId id="286" r:id="rId24"/>
    <p:sldId id="287" r:id="rId25"/>
    <p:sldId id="276" r:id="rId26"/>
    <p:sldId id="277" r:id="rId27"/>
    <p:sldId id="278" r:id="rId28"/>
    <p:sldId id="279" r:id="rId29"/>
    <p:sldId id="280" r:id="rId30"/>
    <p:sldId id="281" r:id="rId31"/>
    <p:sldId id="299" r:id="rId32"/>
    <p:sldId id="282" r:id="rId33"/>
    <p:sldId id="297" r:id="rId34"/>
    <p:sldId id="298" r:id="rId35"/>
    <p:sldId id="284" r:id="rId36"/>
    <p:sldId id="285" r:id="rId37"/>
    <p:sldId id="294" r:id="rId3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>
        <p:scale>
          <a:sx n="70" d="100"/>
          <a:sy n="70" d="100"/>
        </p:scale>
        <p:origin x="-1398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Título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cxnSp>
        <p:nvCxnSpPr>
          <p:cNvPr id="8" name="Conector reto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spaço Reservado para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 para Rodapé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7" name="Título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cxnSp>
        <p:nvCxnSpPr>
          <p:cNvPr id="7" name="Conector reto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2" name="Espaço Reservado para Conteúdo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34" name="Espaço Reservado para Conteúdo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Conteúdo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1" name="Título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24" name="Espaço Reservado para Data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5624796-483A-4ED7-BD6E-E17327674EDE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73F607F4-8D15-4E9A-8F56-F4BCC1F68698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ítulo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41749"/>
            <a:ext cx="8352928" cy="477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7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595"/>
            <a:ext cx="7344816" cy="592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419872" y="6207695"/>
            <a:ext cx="25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Jumpers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508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ellotronics Breadboard Jumper Wires, Pack of 130 Pieces More Red and Black  Male Male M-M Jumper Wire Cables Square Head 0.1'' 26AWG 5 Colors (15cm/6''  Length, Male-Male) : Electronics - Amazon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18949"/>
            <a:ext cx="4633317" cy="46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979712" y="6093296"/>
            <a:ext cx="4194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usos dos jumpers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4" name="Picture 4" descr="Como utilizar uma Protoboard - Tutoriais - Robo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17866"/>
            <a:ext cx="5130948" cy="16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omo usar uma Protoboard? | Portal Vida de Silíc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07" y="980728"/>
            <a:ext cx="3688045" cy="276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63688" y="6093296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ligações  dos componentes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8" name="Picture 4" descr="Arduino - Controlando LEDs com pushbut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80234"/>
            <a:ext cx="6467872" cy="391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475"/>
            <a:ext cx="58102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6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43608" y="6021288"/>
            <a:ext cx="6977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(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Ligth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Emitting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Diode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Diodo emissor de luz)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7560840" cy="54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15616" y="2814027"/>
            <a:ext cx="144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“Positivo”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444208" y="2814027"/>
            <a:ext cx="1577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Polo 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“Negativo”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2" name="Picture 4" descr="Projetos com L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95987"/>
            <a:ext cx="3024336" cy="19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Esquema elétrico LED positivo negativo ânodo cátodo o que é um LED perninha  pernona de um LED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26" y="3895986"/>
            <a:ext cx="3010227" cy="19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71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19772" y="332656"/>
            <a:ext cx="825668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</a:rPr>
              <a:t>As cores dos </a:t>
            </a:r>
            <a:r>
              <a:rPr lang="pt-BR" sz="3200" dirty="0" err="1">
                <a:solidFill>
                  <a:schemeClr val="bg1"/>
                </a:solidFill>
              </a:rPr>
              <a:t>LEDs</a:t>
            </a:r>
            <a:r>
              <a:rPr lang="pt-BR" sz="3200" dirty="0">
                <a:solidFill>
                  <a:schemeClr val="bg1"/>
                </a:solidFill>
              </a:rPr>
              <a:t> dependem dos materiais </a:t>
            </a:r>
            <a:endParaRPr lang="pt-BR" sz="3200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semicondutores </a:t>
            </a:r>
            <a:r>
              <a:rPr lang="pt-BR" sz="3200" dirty="0">
                <a:solidFill>
                  <a:schemeClr val="bg1"/>
                </a:solidFill>
              </a:rPr>
              <a:t>usados:</a:t>
            </a:r>
          </a:p>
          <a:p>
            <a:pPr algn="just"/>
            <a:r>
              <a:rPr lang="pt-BR" sz="3200" b="1" dirty="0">
                <a:solidFill>
                  <a:schemeClr val="bg1"/>
                </a:solidFill>
              </a:rPr>
              <a:t>Vermelho:</a:t>
            </a:r>
            <a:r>
              <a:rPr lang="pt-BR" sz="3200" dirty="0">
                <a:solidFill>
                  <a:schemeClr val="bg1"/>
                </a:solidFill>
              </a:rPr>
              <a:t> </a:t>
            </a:r>
            <a:r>
              <a:rPr lang="pt-BR" sz="3200" dirty="0" err="1">
                <a:solidFill>
                  <a:schemeClr val="bg1"/>
                </a:solidFill>
              </a:rPr>
              <a:t>arsenieto</a:t>
            </a:r>
            <a:r>
              <a:rPr lang="pt-BR" sz="3200" dirty="0">
                <a:solidFill>
                  <a:schemeClr val="bg1"/>
                </a:solidFill>
              </a:rPr>
              <a:t> de gálio e alumínio;</a:t>
            </a:r>
          </a:p>
          <a:p>
            <a:pPr algn="just"/>
            <a:r>
              <a:rPr lang="pt-BR" sz="3200" b="1" dirty="0">
                <a:solidFill>
                  <a:schemeClr val="bg1"/>
                </a:solidFill>
              </a:rPr>
              <a:t>Amarelo:</a:t>
            </a:r>
            <a:r>
              <a:rPr lang="pt-BR" sz="3200" dirty="0">
                <a:solidFill>
                  <a:schemeClr val="bg1"/>
                </a:solidFill>
              </a:rPr>
              <a:t> fosfato de alumínio, índio e gálio;</a:t>
            </a:r>
          </a:p>
          <a:p>
            <a:pPr algn="just"/>
            <a:r>
              <a:rPr lang="pt-BR" sz="3200" b="1" dirty="0">
                <a:solidFill>
                  <a:schemeClr val="bg1"/>
                </a:solidFill>
              </a:rPr>
              <a:t>Verde:</a:t>
            </a:r>
            <a:r>
              <a:rPr lang="pt-BR" sz="3200" dirty="0">
                <a:solidFill>
                  <a:schemeClr val="bg1"/>
                </a:solidFill>
              </a:rPr>
              <a:t> fosfato de gálio;</a:t>
            </a:r>
          </a:p>
          <a:p>
            <a:pPr algn="just"/>
            <a:r>
              <a:rPr lang="pt-BR" sz="3200" b="1" dirty="0">
                <a:solidFill>
                  <a:schemeClr val="bg1"/>
                </a:solidFill>
              </a:rPr>
              <a:t>Azul:</a:t>
            </a:r>
            <a:r>
              <a:rPr lang="pt-BR" sz="3200" dirty="0">
                <a:solidFill>
                  <a:schemeClr val="bg1"/>
                </a:solidFill>
              </a:rPr>
              <a:t> </a:t>
            </a:r>
            <a:r>
              <a:rPr lang="pt-BR" sz="3200" dirty="0" err="1">
                <a:solidFill>
                  <a:schemeClr val="bg1"/>
                </a:solidFill>
              </a:rPr>
              <a:t>nitreto</a:t>
            </a:r>
            <a:r>
              <a:rPr lang="pt-BR" sz="3200" dirty="0">
                <a:solidFill>
                  <a:schemeClr val="bg1"/>
                </a:solidFill>
              </a:rPr>
              <a:t> de gálio</a:t>
            </a:r>
            <a:r>
              <a:rPr lang="pt-BR" sz="3200" dirty="0" smtClean="0">
                <a:solidFill>
                  <a:schemeClr val="bg1"/>
                </a:solidFill>
              </a:rPr>
              <a:t>.</a:t>
            </a:r>
            <a:endParaRPr lang="pt-BR" sz="3200" dirty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Os </a:t>
            </a:r>
            <a:r>
              <a:rPr lang="pt-BR" sz="3200" dirty="0" err="1">
                <a:solidFill>
                  <a:schemeClr val="bg1"/>
                </a:solidFill>
              </a:rPr>
              <a:t>LEDs</a:t>
            </a:r>
            <a:r>
              <a:rPr lang="pt-BR" sz="3200" dirty="0">
                <a:solidFill>
                  <a:schemeClr val="bg1"/>
                </a:solidFill>
              </a:rPr>
              <a:t> comuns costumam ter revestimento </a:t>
            </a:r>
            <a:endParaRPr lang="pt-BR" sz="3200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de </a:t>
            </a:r>
            <a:r>
              <a:rPr lang="pt-BR" sz="3200" dirty="0">
                <a:solidFill>
                  <a:schemeClr val="bg1"/>
                </a:solidFill>
              </a:rPr>
              <a:t>plástico ou resina opaca para gerar uma </a:t>
            </a:r>
            <a:endParaRPr lang="pt-BR" sz="3200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distribuição </a:t>
            </a:r>
            <a:r>
              <a:rPr lang="pt-BR" sz="3200" dirty="0">
                <a:solidFill>
                  <a:schemeClr val="bg1"/>
                </a:solidFill>
              </a:rPr>
              <a:t>difusa de luz. </a:t>
            </a:r>
            <a:endParaRPr lang="pt-BR" sz="3200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Já </a:t>
            </a:r>
            <a:r>
              <a:rPr lang="pt-BR" sz="3200" dirty="0" err="1">
                <a:solidFill>
                  <a:schemeClr val="bg1"/>
                </a:solidFill>
              </a:rPr>
              <a:t>LEDs</a:t>
            </a:r>
            <a:r>
              <a:rPr lang="pt-BR" sz="3200" dirty="0">
                <a:solidFill>
                  <a:schemeClr val="bg1"/>
                </a:solidFill>
              </a:rPr>
              <a:t> com alta intensidade de brilho têm </a:t>
            </a:r>
            <a:endParaRPr lang="pt-BR" sz="3200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encapsulamento </a:t>
            </a:r>
            <a:r>
              <a:rPr lang="pt-BR" sz="3200" dirty="0">
                <a:solidFill>
                  <a:schemeClr val="bg1"/>
                </a:solidFill>
              </a:rPr>
              <a:t>transparente e estrutura que </a:t>
            </a:r>
            <a:endParaRPr lang="pt-BR" sz="3200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direcionam </a:t>
            </a:r>
            <a:r>
              <a:rPr lang="pt-BR" sz="3200" dirty="0">
                <a:solidFill>
                  <a:schemeClr val="bg1"/>
                </a:solidFill>
              </a:rPr>
              <a:t>a luz para a frente</a:t>
            </a:r>
            <a:r>
              <a:rPr lang="pt-BR" sz="3200" dirty="0" smtClean="0">
                <a:solidFill>
                  <a:schemeClr val="bg1"/>
                </a:solidFill>
              </a:rPr>
              <a:t>.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957263"/>
            <a:ext cx="5172075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0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0300" y="476672"/>
            <a:ext cx="84321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resistor é um limitador de </a:t>
            </a:r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corrente.</a:t>
            </a:r>
          </a:p>
          <a:p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corrente é um fluxo de elétrons que </a:t>
            </a:r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percorre </a:t>
            </a:r>
          </a:p>
          <a:p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fio </a:t>
            </a:r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condutor.</a:t>
            </a:r>
          </a:p>
          <a:p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unidade de medida é em amperes (A).</a:t>
            </a:r>
          </a:p>
        </p:txBody>
      </p:sp>
      <p:pic>
        <p:nvPicPr>
          <p:cNvPr id="14338" name="Picture 2" descr="funcionamento dos resis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615074"/>
            <a:ext cx="2808312" cy="281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abela de Cores dos Resistores | Tabela de cores resistores, Resistores,  Tabela de c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61912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isco para Cálculo de Resistores - Usinain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4664"/>
            <a:ext cx="6391254" cy="48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759371"/>
            <a:ext cx="4104455" cy="2851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11816" y="788511"/>
            <a:ext cx="1827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  para </a:t>
            </a:r>
          </a:p>
          <a:p>
            <a:pPr algn="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cálculos </a:t>
            </a:r>
          </a:p>
          <a:p>
            <a:pPr algn="r"/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resistores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07674" y="5694347"/>
            <a:ext cx="3304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Aplicativo de código de </a:t>
            </a:r>
          </a:p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cores dos resistores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55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1262951"/>
            <a:ext cx="860793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de hoje:</a:t>
            </a:r>
          </a:p>
          <a:p>
            <a:pPr>
              <a:lnSpc>
                <a:spcPct val="150000"/>
              </a:lnSpc>
            </a:pPr>
            <a:r>
              <a:rPr lang="pt-BR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Semáforo interativo de carros e pedestres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67544" y="371703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desenvolver um “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simulador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de sistema de semáforos (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os utilizados e que vemos “funcionar” no mundo </a:t>
            </a:r>
            <a:r>
              <a:rPr lang="pt-BR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real).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Fábrica de Software</a:t>
            </a:r>
          </a:p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Professora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Mega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Ultra-Power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Enilda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Cáceres</a:t>
            </a:r>
          </a:p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Turma: 275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1484784"/>
            <a:ext cx="8305800" cy="1981200"/>
          </a:xfrm>
        </p:spPr>
        <p:txBody>
          <a:bodyPr/>
          <a:lstStyle/>
          <a:p>
            <a:r>
              <a:rPr lang="pt-BR" sz="11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pt-BR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3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83568" y="692696"/>
            <a:ext cx="78488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800" dirty="0" smtClean="0">
                <a:solidFill>
                  <a:schemeClr val="bg1"/>
                </a:solidFill>
              </a:rPr>
              <a:t>* Utilizaremos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  <a:r>
              <a:rPr lang="pt-BR" sz="2800" b="1" dirty="0">
                <a:solidFill>
                  <a:schemeClr val="bg1"/>
                </a:solidFill>
              </a:rPr>
              <a:t>3 </a:t>
            </a:r>
            <a:r>
              <a:rPr lang="pt-BR" sz="2800" b="1" dirty="0" err="1">
                <a:solidFill>
                  <a:schemeClr val="bg1"/>
                </a:solidFill>
              </a:rPr>
              <a:t>LED</a:t>
            </a:r>
            <a:r>
              <a:rPr lang="pt-BR" sz="2800" dirty="0" err="1">
                <a:solidFill>
                  <a:schemeClr val="bg1"/>
                </a:solidFill>
              </a:rPr>
              <a:t>s</a:t>
            </a:r>
            <a:r>
              <a:rPr lang="pt-BR" sz="2800" dirty="0">
                <a:solidFill>
                  <a:schemeClr val="bg1"/>
                </a:solidFill>
              </a:rPr>
              <a:t> de cores diferentes (</a:t>
            </a:r>
            <a:r>
              <a:rPr lang="pt-BR" sz="2800" b="1" i="1" dirty="0">
                <a:solidFill>
                  <a:schemeClr val="bg1"/>
                </a:solidFill>
              </a:rPr>
              <a:t>verde</a:t>
            </a:r>
            <a:r>
              <a:rPr lang="pt-BR" sz="2800" i="1" dirty="0">
                <a:solidFill>
                  <a:schemeClr val="bg1"/>
                </a:solidFill>
              </a:rPr>
              <a:t>, </a:t>
            </a:r>
            <a:r>
              <a:rPr lang="pt-BR" sz="2800" b="1" i="1" dirty="0">
                <a:solidFill>
                  <a:schemeClr val="bg1"/>
                </a:solidFill>
              </a:rPr>
              <a:t>amarelo</a:t>
            </a:r>
            <a:r>
              <a:rPr lang="pt-BR" sz="2800" i="1" dirty="0">
                <a:solidFill>
                  <a:schemeClr val="bg1"/>
                </a:solidFill>
              </a:rPr>
              <a:t> e </a:t>
            </a:r>
            <a:r>
              <a:rPr lang="pt-BR" sz="2800" b="1" i="1" dirty="0">
                <a:solidFill>
                  <a:schemeClr val="bg1"/>
                </a:solidFill>
              </a:rPr>
              <a:t>vermelho</a:t>
            </a:r>
            <a:r>
              <a:rPr lang="pt-BR" sz="2800" dirty="0">
                <a:solidFill>
                  <a:schemeClr val="bg1"/>
                </a:solidFill>
              </a:rPr>
              <a:t>) para “</a:t>
            </a:r>
            <a:r>
              <a:rPr lang="pt-BR" sz="2800" u="sng" dirty="0">
                <a:solidFill>
                  <a:schemeClr val="bg1"/>
                </a:solidFill>
              </a:rPr>
              <a:t>imitar</a:t>
            </a:r>
            <a:r>
              <a:rPr lang="pt-BR" sz="2800" dirty="0">
                <a:solidFill>
                  <a:schemeClr val="bg1"/>
                </a:solidFill>
              </a:rPr>
              <a:t>” os semáforos de </a:t>
            </a:r>
            <a:r>
              <a:rPr lang="pt-BR" sz="2800" b="1" i="1" dirty="0">
                <a:solidFill>
                  <a:schemeClr val="bg1"/>
                </a:solidFill>
              </a:rPr>
              <a:t>automóveis</a:t>
            </a:r>
            <a:r>
              <a:rPr lang="pt-BR" sz="2800" dirty="0" smtClean="0">
                <a:solidFill>
                  <a:schemeClr val="bg1"/>
                </a:solidFill>
              </a:rPr>
              <a:t>;</a:t>
            </a:r>
          </a:p>
          <a:p>
            <a:pPr algn="just" fontAlgn="base"/>
            <a:endParaRPr lang="pt-BR" sz="2800" dirty="0">
              <a:solidFill>
                <a:schemeClr val="bg1"/>
              </a:solidFill>
            </a:endParaRPr>
          </a:p>
          <a:p>
            <a:pPr algn="just" fontAlgn="base"/>
            <a:r>
              <a:rPr lang="pt-BR" sz="2800" dirty="0" smtClean="0">
                <a:solidFill>
                  <a:schemeClr val="bg1"/>
                </a:solidFill>
              </a:rPr>
              <a:t>* Utilizaremos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  <a:r>
              <a:rPr lang="pt-BR" sz="2800" b="1" dirty="0">
                <a:solidFill>
                  <a:schemeClr val="bg1"/>
                </a:solidFill>
              </a:rPr>
              <a:t>2 </a:t>
            </a:r>
            <a:r>
              <a:rPr lang="pt-BR" sz="2800" b="1" dirty="0" err="1">
                <a:solidFill>
                  <a:schemeClr val="bg1"/>
                </a:solidFill>
              </a:rPr>
              <a:t>LED</a:t>
            </a:r>
            <a:r>
              <a:rPr lang="pt-BR" sz="2800" dirty="0" err="1">
                <a:solidFill>
                  <a:schemeClr val="bg1"/>
                </a:solidFill>
              </a:rPr>
              <a:t>s</a:t>
            </a:r>
            <a:r>
              <a:rPr lang="pt-BR" sz="2800" dirty="0">
                <a:solidFill>
                  <a:schemeClr val="bg1"/>
                </a:solidFill>
              </a:rPr>
              <a:t> de cores diferentes (</a:t>
            </a:r>
            <a:r>
              <a:rPr lang="pt-BR" sz="2800" b="1" i="1" dirty="0">
                <a:solidFill>
                  <a:schemeClr val="bg1"/>
                </a:solidFill>
              </a:rPr>
              <a:t>verde</a:t>
            </a:r>
            <a:r>
              <a:rPr lang="pt-BR" sz="2800" i="1" dirty="0">
                <a:solidFill>
                  <a:schemeClr val="bg1"/>
                </a:solidFill>
              </a:rPr>
              <a:t> e </a:t>
            </a:r>
            <a:r>
              <a:rPr lang="pt-BR" sz="2800" b="1" i="1" dirty="0">
                <a:solidFill>
                  <a:schemeClr val="bg1"/>
                </a:solidFill>
              </a:rPr>
              <a:t>vermelho</a:t>
            </a:r>
            <a:r>
              <a:rPr lang="pt-BR" sz="2800" dirty="0">
                <a:solidFill>
                  <a:schemeClr val="bg1"/>
                </a:solidFill>
              </a:rPr>
              <a:t>) para “</a:t>
            </a:r>
            <a:r>
              <a:rPr lang="pt-BR" sz="2800" u="sng" dirty="0">
                <a:solidFill>
                  <a:schemeClr val="bg1"/>
                </a:solidFill>
              </a:rPr>
              <a:t>imitar</a:t>
            </a:r>
            <a:r>
              <a:rPr lang="pt-BR" sz="2800" dirty="0">
                <a:solidFill>
                  <a:schemeClr val="bg1"/>
                </a:solidFill>
              </a:rPr>
              <a:t>” os semáforos atuais de </a:t>
            </a:r>
            <a:r>
              <a:rPr lang="pt-BR" sz="2800" b="1" i="1" dirty="0" smtClean="0">
                <a:solidFill>
                  <a:schemeClr val="bg1"/>
                </a:solidFill>
              </a:rPr>
              <a:t>pedestres</a:t>
            </a:r>
            <a:r>
              <a:rPr lang="pt-BR" sz="2800" dirty="0" smtClean="0">
                <a:solidFill>
                  <a:schemeClr val="bg1"/>
                </a:solidFill>
              </a:rPr>
              <a:t>;</a:t>
            </a:r>
          </a:p>
          <a:p>
            <a:pPr algn="just" fontAlgn="base"/>
            <a:endParaRPr lang="pt-BR" sz="2800" dirty="0">
              <a:solidFill>
                <a:schemeClr val="bg1"/>
              </a:solidFill>
            </a:endParaRPr>
          </a:p>
          <a:p>
            <a:pPr algn="just" fontAlgn="base"/>
            <a:r>
              <a:rPr lang="pt-BR" sz="2800" dirty="0" smtClean="0">
                <a:solidFill>
                  <a:schemeClr val="bg1"/>
                </a:solidFill>
              </a:rPr>
              <a:t>* Utilizaremos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  <a:r>
              <a:rPr lang="pt-BR" sz="2800" b="1" dirty="0">
                <a:solidFill>
                  <a:schemeClr val="bg1"/>
                </a:solidFill>
              </a:rPr>
              <a:t>1 botão</a:t>
            </a:r>
            <a:r>
              <a:rPr lang="pt-BR" sz="2800" dirty="0">
                <a:solidFill>
                  <a:schemeClr val="bg1"/>
                </a:solidFill>
              </a:rPr>
              <a:t>, para “</a:t>
            </a:r>
            <a:r>
              <a:rPr lang="pt-BR" sz="2800" u="sng" dirty="0">
                <a:solidFill>
                  <a:schemeClr val="bg1"/>
                </a:solidFill>
              </a:rPr>
              <a:t>imitar</a:t>
            </a:r>
            <a:r>
              <a:rPr lang="pt-BR" sz="2800" dirty="0">
                <a:solidFill>
                  <a:schemeClr val="bg1"/>
                </a:solidFill>
              </a:rPr>
              <a:t>” o interruptor presente nos semáforos de pedestres utilizados </a:t>
            </a:r>
            <a:r>
              <a:rPr lang="pt-BR" sz="2800" dirty="0" smtClean="0">
                <a:solidFill>
                  <a:schemeClr val="bg1"/>
                </a:solidFill>
              </a:rPr>
              <a:t>atualmente.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6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ULANDO-UM-SEMÁFORO-DE-TRÂNSITO-DE-CARROS-E-PEDESTRES-COM-ARDUINO-_1_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122413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5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24230" y="2276872"/>
            <a:ext cx="4645887" cy="796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Materiais Necessários</a:t>
            </a:r>
          </a:p>
        </p:txBody>
      </p:sp>
    </p:spTree>
    <p:extLst>
      <p:ext uri="{BB962C8B-B14F-4D97-AF65-F5344CB8AC3E}">
        <p14:creationId xmlns:p14="http://schemas.microsoft.com/office/powerpoint/2010/main" val="15987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https://i0.wp.com/eletronicaparatodos.com/wp-content/uploads/2017/03/breadboard.jpg?resize=170%2C112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1619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s://i0.wp.com/eletronicaparatodos.com/wp-content/uploads/2017/03/Arduino-UNO.png?resize=170%2C122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2170"/>
            <a:ext cx="16192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https://i0.wp.com/eletronicaparatodos.com/wp-content/uploads/2017/03/LED.jpg?resize=180%2C196&amp;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72069"/>
            <a:ext cx="1619250" cy="9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i0.wp.com/eletronicaparatodos.com/wp-content/uploads/2017/03/3-mm-led.jpg?resize=200%2C152&amp;ssl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293096"/>
            <a:ext cx="16192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339752" y="836712"/>
            <a:ext cx="2406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>
                <a:solidFill>
                  <a:schemeClr val="bg1"/>
                </a:solidFill>
              </a:rPr>
              <a:t>Protoboard</a:t>
            </a:r>
            <a:r>
              <a:rPr lang="pt-BR" sz="2800" dirty="0" smtClean="0">
                <a:solidFill>
                  <a:schemeClr val="bg1"/>
                </a:solidFill>
              </a:rPr>
              <a:t> (1)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339752" y="2185700"/>
            <a:ext cx="284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>
                <a:solidFill>
                  <a:schemeClr val="bg1"/>
                </a:solidFill>
              </a:rPr>
              <a:t>Arduino</a:t>
            </a:r>
            <a:r>
              <a:rPr lang="pt-BR" sz="2800" dirty="0" smtClean="0">
                <a:solidFill>
                  <a:schemeClr val="bg1"/>
                </a:solidFill>
              </a:rPr>
              <a:t> UNO (1)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339752" y="3140968"/>
            <a:ext cx="58890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3 </a:t>
            </a:r>
            <a:r>
              <a:rPr lang="pt-BR" sz="2800" dirty="0" err="1" smtClean="0">
                <a:solidFill>
                  <a:schemeClr val="bg1"/>
                </a:solidFill>
              </a:rPr>
              <a:t>leds</a:t>
            </a:r>
            <a:r>
              <a:rPr lang="pt-BR" sz="2800" dirty="0" smtClean="0">
                <a:solidFill>
                  <a:schemeClr val="bg1"/>
                </a:solidFill>
              </a:rPr>
              <a:t> (1 vermelho, 1 amarelo, 1 verde)</a:t>
            </a:r>
          </a:p>
          <a:p>
            <a:r>
              <a:rPr lang="pt-BR" sz="2800" dirty="0" smtClean="0">
                <a:solidFill>
                  <a:schemeClr val="bg1"/>
                </a:solidFill>
              </a:rPr>
              <a:t>Para automóveis.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339752" y="4347101"/>
            <a:ext cx="4278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  <a:r>
              <a:rPr lang="pt-BR" sz="2800" dirty="0" smtClean="0">
                <a:solidFill>
                  <a:schemeClr val="bg1"/>
                </a:solidFill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</a:rPr>
              <a:t>leds</a:t>
            </a:r>
            <a:r>
              <a:rPr lang="pt-BR" sz="2800" dirty="0" smtClean="0">
                <a:solidFill>
                  <a:schemeClr val="bg1"/>
                </a:solidFill>
              </a:rPr>
              <a:t> (1 vermelho, 1 verde)</a:t>
            </a:r>
          </a:p>
          <a:p>
            <a:r>
              <a:rPr lang="pt-BR" sz="2800" dirty="0" smtClean="0">
                <a:solidFill>
                  <a:schemeClr val="bg1"/>
                </a:solidFill>
              </a:rPr>
              <a:t>Para pedestres.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i0.wp.com/eletronicaparatodos.com/wp-content/uploads/2017/03/resistores.jpg?resize=170%2C17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1905000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i0.wp.com/eletronicaparatodos.com/wp-content/uploads/2017/03/resistores.jpg?resize=170%2C17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1905000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s://i0.wp.com/eletronicaparatodos.com/wp-content/uploads/2017/03/pushbutton.jpg?resize=200%2C194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190500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869160"/>
            <a:ext cx="1904999" cy="1480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483768" y="836712"/>
            <a:ext cx="276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0" dirty="0" smtClean="0">
                <a:solidFill>
                  <a:schemeClr val="bg1"/>
                </a:solidFill>
                <a:effectLst/>
              </a:rPr>
              <a:t>5x 220</a:t>
            </a:r>
            <a:r>
              <a:rPr lang="el-GR" sz="2800" b="0" dirty="0" smtClean="0">
                <a:solidFill>
                  <a:schemeClr val="bg1"/>
                </a:solidFill>
                <a:effectLst/>
              </a:rPr>
              <a:t>Ω </a:t>
            </a:r>
            <a:r>
              <a:rPr lang="pt-BR" sz="2800" b="0" dirty="0" smtClean="0">
                <a:solidFill>
                  <a:schemeClr val="bg1"/>
                </a:solidFill>
                <a:effectLst/>
              </a:rPr>
              <a:t>Resistor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483768" y="2185700"/>
            <a:ext cx="304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1x 10k</a:t>
            </a:r>
            <a:r>
              <a:rPr lang="el-GR" sz="2800" dirty="0">
                <a:solidFill>
                  <a:schemeClr val="bg1"/>
                </a:solidFill>
              </a:rPr>
              <a:t>Ω </a:t>
            </a:r>
            <a:r>
              <a:rPr lang="pt-BR" sz="2800" dirty="0">
                <a:solidFill>
                  <a:schemeClr val="bg1"/>
                </a:solidFill>
              </a:rPr>
              <a:t>Resistor</a:t>
            </a:r>
            <a:r>
              <a:rPr lang="pt-BR" sz="2800" dirty="0" smtClean="0">
                <a:solidFill>
                  <a:schemeClr val="bg1"/>
                </a:solidFill>
              </a:rPr>
              <a:t>(1)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83768" y="3645024"/>
            <a:ext cx="4762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Botão do tipo </a:t>
            </a:r>
            <a:r>
              <a:rPr lang="pt-BR" sz="2800" dirty="0" err="1" smtClean="0">
                <a:solidFill>
                  <a:schemeClr val="bg1"/>
                </a:solidFill>
              </a:rPr>
              <a:t>Push</a:t>
            </a:r>
            <a:r>
              <a:rPr lang="pt-BR" sz="2800" dirty="0" smtClean="0">
                <a:solidFill>
                  <a:schemeClr val="bg1"/>
                </a:solidFill>
              </a:rPr>
              <a:t>-Button (1)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83768" y="5445224"/>
            <a:ext cx="279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Jumpers diversos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3233738" y="144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9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490"/>
            <a:ext cx="7920880" cy="59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4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08912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7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4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7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80920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0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200800" cy="551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39552" y="6135687"/>
            <a:ext cx="7991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Representação esquemática de uma placa do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UNO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2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imulando um semáforo de transito com Arduino UN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992888" cy="598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80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24230" y="2276872"/>
            <a:ext cx="2006511" cy="796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código</a:t>
            </a:r>
          </a:p>
        </p:txBody>
      </p:sp>
    </p:spTree>
    <p:extLst>
      <p:ext uri="{BB962C8B-B14F-4D97-AF65-F5344CB8AC3E}">
        <p14:creationId xmlns:p14="http://schemas.microsoft.com/office/powerpoint/2010/main" val="402720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188640"/>
            <a:ext cx="81369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Dicas</a:t>
            </a:r>
            <a:r>
              <a:rPr lang="pt-BR" sz="2400" dirty="0" smtClean="0">
                <a:solidFill>
                  <a:schemeClr val="bg1"/>
                </a:solidFill>
              </a:rPr>
              <a:t>:</a:t>
            </a: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A luz dos automóveis é sempre </a:t>
            </a:r>
            <a:r>
              <a:rPr lang="pt-BR" sz="2400" b="1" dirty="0">
                <a:solidFill>
                  <a:schemeClr val="bg1"/>
                </a:solidFill>
              </a:rPr>
              <a:t>verde</a:t>
            </a:r>
            <a:r>
              <a:rPr lang="pt-BR" sz="2400" dirty="0">
                <a:solidFill>
                  <a:schemeClr val="bg1"/>
                </a:solidFill>
              </a:rPr>
              <a:t>, e desta forma, a luz de pedestres será sempre vermelha, a menos que </a:t>
            </a:r>
            <a:r>
              <a:rPr lang="pt-BR" sz="2400" b="1" dirty="0">
                <a:solidFill>
                  <a:schemeClr val="bg1"/>
                </a:solidFill>
              </a:rPr>
              <a:t>alguém</a:t>
            </a:r>
            <a:r>
              <a:rPr lang="pt-BR" sz="2400" dirty="0">
                <a:solidFill>
                  <a:schemeClr val="bg1"/>
                </a:solidFill>
              </a:rPr>
              <a:t> aperte o </a:t>
            </a:r>
            <a:r>
              <a:rPr lang="pt-BR" sz="2400" b="1" dirty="0">
                <a:solidFill>
                  <a:schemeClr val="bg1"/>
                </a:solidFill>
              </a:rPr>
              <a:t>botão</a:t>
            </a:r>
            <a:r>
              <a:rPr lang="pt-BR" sz="2400" dirty="0" smtClean="0">
                <a:solidFill>
                  <a:schemeClr val="bg1"/>
                </a:solidFill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Quando alguém </a:t>
            </a:r>
            <a:r>
              <a:rPr lang="pt-BR" sz="2400" b="1" dirty="0">
                <a:solidFill>
                  <a:schemeClr val="bg1"/>
                </a:solidFill>
              </a:rPr>
              <a:t>pressionar “o botão”</a:t>
            </a:r>
            <a:r>
              <a:rPr lang="pt-BR" sz="2400" dirty="0">
                <a:solidFill>
                  <a:schemeClr val="bg1"/>
                </a:solidFill>
              </a:rPr>
              <a:t>, </a:t>
            </a:r>
            <a:r>
              <a:rPr lang="pt-BR" sz="2400" b="1" i="1" dirty="0">
                <a:solidFill>
                  <a:schemeClr val="bg1"/>
                </a:solidFill>
              </a:rPr>
              <a:t>o que vai acontecer?</a:t>
            </a:r>
            <a:r>
              <a:rPr lang="pt-BR" sz="2400" dirty="0">
                <a:solidFill>
                  <a:schemeClr val="bg1"/>
                </a:solidFill>
              </a:rPr>
              <a:t> </a:t>
            </a:r>
            <a:endParaRPr lang="pt-BR" sz="2400" dirty="0" smtClean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A luz do semáforo dos automóveis muda para amarelo e depois para vermelho</a:t>
            </a:r>
            <a:r>
              <a:rPr lang="pt-BR" sz="2400" dirty="0" smtClean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837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486534"/>
            <a:ext cx="813690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400" dirty="0" smtClean="0">
                <a:solidFill>
                  <a:schemeClr val="bg1"/>
                </a:solidFill>
              </a:rPr>
              <a:t>A </a:t>
            </a:r>
            <a:r>
              <a:rPr lang="pt-BR" sz="2400" dirty="0">
                <a:solidFill>
                  <a:schemeClr val="bg1"/>
                </a:solidFill>
              </a:rPr>
              <a:t>luz dos pedestres muda para verde</a:t>
            </a:r>
            <a:r>
              <a:rPr lang="pt-BR" sz="2400" dirty="0" smtClean="0">
                <a:solidFill>
                  <a:schemeClr val="bg1"/>
                </a:solidFill>
              </a:rPr>
              <a:t>;</a:t>
            </a: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As luzes ficam neste estado por um tempo (</a:t>
            </a:r>
            <a:r>
              <a:rPr lang="pt-BR" sz="2400" i="1" dirty="0">
                <a:solidFill>
                  <a:schemeClr val="bg1"/>
                </a:solidFill>
              </a:rPr>
              <a:t>no código desta vez é a variável </a:t>
            </a:r>
            <a:r>
              <a:rPr lang="pt-BR" sz="2400" b="1" i="1" dirty="0" err="1">
                <a:solidFill>
                  <a:schemeClr val="bg1"/>
                </a:solidFill>
              </a:rPr>
              <a:t>tempoAtravessando</a:t>
            </a:r>
            <a:r>
              <a:rPr lang="pt-BR" sz="2400" dirty="0" smtClean="0">
                <a:solidFill>
                  <a:schemeClr val="bg1"/>
                </a:solidFill>
              </a:rPr>
              <a:t>);</a:t>
            </a: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A luz verde para pedestres, pisca, desliga e liga a luz </a:t>
            </a:r>
            <a:r>
              <a:rPr lang="pt-BR" sz="2400" dirty="0" smtClean="0">
                <a:solidFill>
                  <a:schemeClr val="bg1"/>
                </a:solidFill>
              </a:rPr>
              <a:t>vermelha;</a:t>
            </a: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A luz do semáforo de automóveis muda de vermelho para verde</a:t>
            </a:r>
            <a:r>
              <a:rPr lang="pt-BR" sz="2400" dirty="0" smtClean="0">
                <a:solidFill>
                  <a:schemeClr val="bg1"/>
                </a:solidFill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</a:rPr>
              <a:t>Todas estas ações serão executadas (</a:t>
            </a:r>
            <a:r>
              <a:rPr lang="pt-BR" sz="2400" i="1" u="sng" dirty="0">
                <a:solidFill>
                  <a:schemeClr val="bg1"/>
                </a:solidFill>
              </a:rPr>
              <a:t>porque estão declaradas dentro desta </a:t>
            </a:r>
            <a:r>
              <a:rPr lang="pt-BR" sz="2400" b="1" i="1" u="sng" dirty="0">
                <a:solidFill>
                  <a:schemeClr val="bg1"/>
                </a:solidFill>
              </a:rPr>
              <a:t>função</a:t>
            </a:r>
            <a:r>
              <a:rPr lang="pt-BR" sz="2400" dirty="0">
                <a:solidFill>
                  <a:schemeClr val="bg1"/>
                </a:solidFill>
              </a:rPr>
              <a:t>) na “função” : </a:t>
            </a:r>
            <a:r>
              <a:rPr lang="pt-BR" sz="2400" b="1" i="1" dirty="0" err="1">
                <a:solidFill>
                  <a:schemeClr val="bg1"/>
                </a:solidFill>
              </a:rPr>
              <a:t>mudaLuzes</a:t>
            </a:r>
            <a:r>
              <a:rPr lang="pt-BR" sz="2400" b="1" i="1" dirty="0">
                <a:solidFill>
                  <a:schemeClr val="bg1"/>
                </a:solidFill>
              </a:rPr>
              <a:t> ()</a:t>
            </a:r>
            <a:r>
              <a:rPr lang="pt-BR" sz="2400" i="1" dirty="0">
                <a:solidFill>
                  <a:schemeClr val="bg1"/>
                </a:solidFill>
              </a:rPr>
              <a:t> .</a:t>
            </a:r>
            <a:r>
              <a:rPr lang="pt-BR" sz="2400" dirty="0">
                <a:solidFill>
                  <a:schemeClr val="bg1"/>
                </a:solidFill>
              </a:rPr>
              <a:t> Toda vez que desejarmos </a:t>
            </a:r>
            <a:r>
              <a:rPr lang="pt-BR" sz="2400" i="1" dirty="0">
                <a:solidFill>
                  <a:schemeClr val="bg1"/>
                </a:solidFill>
              </a:rPr>
              <a:t>alterar as luzes</a:t>
            </a:r>
            <a:r>
              <a:rPr lang="pt-BR" sz="2400" dirty="0">
                <a:solidFill>
                  <a:schemeClr val="bg1"/>
                </a:solidFill>
              </a:rPr>
              <a:t>, precisamos apenas “</a:t>
            </a:r>
            <a:r>
              <a:rPr lang="pt-BR" sz="2400" b="1" i="1" dirty="0">
                <a:solidFill>
                  <a:schemeClr val="bg1"/>
                </a:solidFill>
              </a:rPr>
              <a:t>chamar”</a:t>
            </a:r>
            <a:r>
              <a:rPr lang="pt-BR" sz="2400" dirty="0">
                <a:solidFill>
                  <a:schemeClr val="bg1"/>
                </a:solidFill>
              </a:rPr>
              <a:t> esta função</a:t>
            </a: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9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486534"/>
            <a:ext cx="813690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400" dirty="0" smtClean="0">
                <a:solidFill>
                  <a:schemeClr val="bg1"/>
                </a:solidFill>
              </a:rPr>
              <a:t>Todas </a:t>
            </a:r>
            <a:r>
              <a:rPr lang="pt-BR" sz="2400" dirty="0">
                <a:solidFill>
                  <a:schemeClr val="bg1"/>
                </a:solidFill>
              </a:rPr>
              <a:t>estas ações serão executadas (</a:t>
            </a:r>
            <a:r>
              <a:rPr lang="pt-BR" sz="2400" i="1" u="sng" dirty="0">
                <a:solidFill>
                  <a:schemeClr val="bg1"/>
                </a:solidFill>
              </a:rPr>
              <a:t>porque estão declaradas dentro desta </a:t>
            </a:r>
            <a:r>
              <a:rPr lang="pt-BR" sz="2400" b="1" i="1" u="sng" dirty="0">
                <a:solidFill>
                  <a:schemeClr val="bg1"/>
                </a:solidFill>
              </a:rPr>
              <a:t>função</a:t>
            </a:r>
            <a:r>
              <a:rPr lang="pt-BR" sz="2400" dirty="0">
                <a:solidFill>
                  <a:schemeClr val="bg1"/>
                </a:solidFill>
              </a:rPr>
              <a:t>) na “função” : </a:t>
            </a:r>
            <a:r>
              <a:rPr lang="pt-BR" sz="2400" b="1" i="1" dirty="0" err="1">
                <a:solidFill>
                  <a:schemeClr val="bg1"/>
                </a:solidFill>
              </a:rPr>
              <a:t>mudaLuzes</a:t>
            </a:r>
            <a:r>
              <a:rPr lang="pt-BR" sz="2400" b="1" i="1" dirty="0">
                <a:solidFill>
                  <a:schemeClr val="bg1"/>
                </a:solidFill>
              </a:rPr>
              <a:t> ()</a:t>
            </a:r>
            <a:r>
              <a:rPr lang="pt-BR" sz="2400" i="1" dirty="0">
                <a:solidFill>
                  <a:schemeClr val="bg1"/>
                </a:solidFill>
              </a:rPr>
              <a:t> .</a:t>
            </a:r>
            <a:r>
              <a:rPr lang="pt-BR" sz="2400" dirty="0">
                <a:solidFill>
                  <a:schemeClr val="bg1"/>
                </a:solidFill>
              </a:rPr>
              <a:t> Toda vez que desejarmos </a:t>
            </a:r>
            <a:r>
              <a:rPr lang="pt-BR" sz="2400" i="1" dirty="0">
                <a:solidFill>
                  <a:schemeClr val="bg1"/>
                </a:solidFill>
              </a:rPr>
              <a:t>alterar as luzes</a:t>
            </a:r>
            <a:r>
              <a:rPr lang="pt-BR" sz="2400" dirty="0">
                <a:solidFill>
                  <a:schemeClr val="bg1"/>
                </a:solidFill>
              </a:rPr>
              <a:t>, precisamos apenas “</a:t>
            </a:r>
            <a:r>
              <a:rPr lang="pt-BR" sz="2400" b="1" i="1" dirty="0">
                <a:solidFill>
                  <a:schemeClr val="bg1"/>
                </a:solidFill>
              </a:rPr>
              <a:t>chamar”</a:t>
            </a:r>
            <a:r>
              <a:rPr lang="pt-BR" sz="2400" dirty="0">
                <a:solidFill>
                  <a:schemeClr val="bg1"/>
                </a:solidFill>
              </a:rPr>
              <a:t> esta função</a:t>
            </a: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39752" y="359360"/>
            <a:ext cx="4766626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variavel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x;</a:t>
            </a:r>
          </a:p>
          <a:p>
            <a:endParaRPr lang="pt-BR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oid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setup() {</a:t>
            </a:r>
          </a:p>
          <a:p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variavel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OUTPUT);</a:t>
            </a:r>
          </a:p>
          <a:p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endParaRPr lang="pt-BR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loop(){</a:t>
            </a:r>
          </a:p>
          <a:p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lasse();</a:t>
            </a:r>
          </a:p>
          <a:p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endParaRPr lang="pt-BR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oid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classes(){</a:t>
            </a:r>
          </a:p>
          <a:p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variavel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endParaRPr lang="pt-BR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</a:t>
            </a:r>
            <a:r>
              <a:rPr lang="pt-BR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pt-BR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63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4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-461184"/>
            <a:ext cx="3381054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/*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Autor: Rui Santos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Complete Project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http://randomnerdtutorials.com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Modificado e Adaptado por: Rodrigo Costa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Rev1: 21/03/2017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Maiores detalhes do Projeto em: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https://eletronicaparatodos.com/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http://eletronicaparatodos.net/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*/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/*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Abaixo declaramos as variáveis que utilizaremos em nosso código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visando identificar os componentes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eletronicos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circuito.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---------------------------------------------------------------------------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Dica do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RCosta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observe que as variáveis são utilizadas como sendo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o verdadeiro nome do componente! Isso facilita a vida na hora da leitura :)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---------------------------------------------------------------------------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*/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13; 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carroAmarelo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12; 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11; 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2;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3; 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botao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7;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tempoAtravessando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5000;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unsigned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mudaTempo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setup() {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 Inicializamos o temporizador aqui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 Observe que o "contador" foi atrelado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 a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váriavel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setamos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acima.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mudaTempo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/*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Aqui nós configuramos alguns dos pinos da nossa placa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como "saídas" e outros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"entradas".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Dica do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RCosta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Isso significa que alguns pinos "mostrarão" o resultado enquanto outro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atuará como um sensor, "captando informações" do mundo exterior.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OBS: Alguns perguntarão: por que utilizar "OUTPUT" e "INPUT" ao invés de utilizarmos "SAIDA" e "ENTRADA" respectivamente?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Pessoal, a resposta é que não podemos fazer isso neste caso, isso porque a "memória interna" do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só conhece estes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comandos em idioma Inglês apenas, assim como outras situações que perceberão ao longo dos estudos, não desanima! :)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 */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OUTPUT);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carroAmarelo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OUTPUT);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OUTPUT);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OUTPUT);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OUTPUT);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pinMode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botao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INPUT);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//Começamos deixando acesas as luzes: verde (referente aos veículos) e vermelha (referente aos pedestres)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//OBS: O comando "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Serial.begin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utilizado abaixo serve neste caso como uma espécie de "DEBUG", isto porque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//com este comando somos capazes de "acompanhar" o funcionamento do circuito pelo Painel Serial da IDE do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carroAmarelo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Serial.begin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(9600);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loop() {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 A variável que vamos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setar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abaixo servirá para "guardar" o estado do nosso botão (pressionado ou não pressionado)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estado =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digitalRead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botao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(50);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Serial.println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(estado);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 Se o botão está sendo pressionado E se já passou 5 segundos desde a última pressão.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(estado == HIGH &amp;&amp; 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-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mudaTempo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&gt; 5000) {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//Então SE SIM, executa a função de mudar o estado das luzes abaixo: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mudaLuzes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}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base"/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mudaLuzes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{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    // A luz verde é desligada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carroAmarelo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 // A luz amarela vai ligar por 4 segundos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(4000); 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carroAmarelo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 // A luz amarela vai desligar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 // A luz vermelha vai ligar por 5 segundos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tempoAtravessando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// Pisca a luz verde dos PEDESTRES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for 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x=0; x&lt;10; x++) {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(160);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(160);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}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LOW);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pessoaVermelho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digitalWrite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carroVerde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HIGH);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base"/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mudaTempo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pt-BR" sz="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millis</a:t>
            </a:r>
            <a:r>
              <a:rPr lang="pt-BR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();</a:t>
            </a:r>
          </a:p>
          <a:p>
            <a:pPr fontAlgn="base"/>
            <a:r>
              <a:rPr lang="pt-BR" sz="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08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77986"/>
            <a:ext cx="8647906" cy="491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883618" y="5919663"/>
            <a:ext cx="571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Anatomia de uma placa do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UNO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80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82497"/>
            <a:ext cx="7920880" cy="575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195736" y="6207695"/>
            <a:ext cx="5111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de uma placa do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UNO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1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19672" y="620688"/>
            <a:ext cx="5703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PROTOBOARD</a:t>
            </a:r>
            <a:endParaRPr lang="pt-B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63688" y="1700808"/>
            <a:ext cx="45763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Outros nomes:</a:t>
            </a:r>
          </a:p>
          <a:p>
            <a:pPr>
              <a:lnSpc>
                <a:spcPct val="150000"/>
              </a:lnSpc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Placa de ensaio;</a:t>
            </a:r>
          </a:p>
          <a:p>
            <a:pPr>
              <a:lnSpc>
                <a:spcPct val="150000"/>
              </a:lnSpc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Matriz de contato;</a:t>
            </a:r>
          </a:p>
          <a:p>
            <a:pPr>
              <a:lnSpc>
                <a:spcPct val="150000"/>
              </a:lnSpc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Breadboard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9252" y="6021288"/>
            <a:ext cx="768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Representação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ligações internas  de uma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Protoboard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9" name="Picture 5" descr="https://i0.wp.com/portal.vidadesilicio.com.br/wp-content/uploads/2018/03/Matriz-de-contato-protoboard-por-dentro.jpg?resize=350%2C30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62" y="3212976"/>
            <a:ext cx="333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gação proto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49" y="476672"/>
            <a:ext cx="826926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s://i0.wp.com/portal.vidadesilicio.com.br/wp-content/uploads/2018/03/protoboard-clips.jpg?resize=250%2C226&amp;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82" y="3599493"/>
            <a:ext cx="23812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25658"/>
            <a:ext cx="6910139" cy="486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95536" y="5949280"/>
            <a:ext cx="8426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Protoboard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transparente (visualização dos contatos metálicos)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45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4"/>
            <a:ext cx="4012857" cy="299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572000" y="404664"/>
            <a:ext cx="178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400 pontos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367665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58869" y="5703639"/>
            <a:ext cx="188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830 pontos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32" y="3573016"/>
            <a:ext cx="3936112" cy="264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4644008" y="3615407"/>
            <a:ext cx="177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170 pontos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300712" y="6165304"/>
            <a:ext cx="4791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Tamanhos   x  Quantidade de furos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72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l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l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l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346</TotalTime>
  <Words>313</Words>
  <Application>Microsoft Office PowerPoint</Application>
  <PresentationFormat>Apresentação na tela (4:3)</PresentationFormat>
  <Paragraphs>213</Paragraphs>
  <Slides>37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38" baseType="lpstr">
      <vt:lpstr>Papel</vt:lpstr>
      <vt:lpstr>Apresentação do PowerPoint</vt:lpstr>
      <vt:lpstr>Arduino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Azul</dc:creator>
  <cp:lastModifiedBy>Azul</cp:lastModifiedBy>
  <cp:revision>24</cp:revision>
  <dcterms:created xsi:type="dcterms:W3CDTF">2023-09-28T23:41:49Z</dcterms:created>
  <dcterms:modified xsi:type="dcterms:W3CDTF">2023-09-29T05:36:12Z</dcterms:modified>
</cp:coreProperties>
</file>